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9144000"/>
  <p:notesSz cx="6858000" cy="9144000"/>
  <p:embeddedFontLst>
    <p:embeddedFont>
      <p:font typeface="Rokkitt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kkitt-bold.fntdata"/><Relationship Id="rId27" Type="http://schemas.openxmlformats.org/officeDocument/2006/relationships/font" Target="fonts/Rokkit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Recommendations</a:t>
            </a: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?Success could be defined by 1) box office gross or 2) “classic” that will be tested by time, usually reflected through rating, but might be a box office flop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 office gross: 1) ranking 2) weekly gross 3) total gross</a:t>
            </a:r>
          </a:p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371600" y="1143000"/>
            <a:ext cx="4114800" cy="308609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Seemingly strong relationship with duration, number of voted users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CA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685800" y="1346945"/>
            <a:ext cx="7772400" cy="80681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685800" y="4282762"/>
            <a:ext cx="7772400" cy="80681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685800" y="1484779"/>
            <a:ext cx="7772400" cy="2743199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" name="Shape 22"/>
          <p:cNvGrpSpPr/>
          <p:nvPr/>
        </p:nvGrpSpPr>
        <p:grpSpPr>
          <a:xfrm>
            <a:off x="7234780" y="4107022"/>
            <a:ext cx="914400" cy="914398"/>
            <a:chOff x="9685338" y="4460675"/>
            <a:chExt cx="1080904" cy="1080900"/>
          </a:xfrm>
        </p:grpSpPr>
        <p:sp>
          <p:nvSpPr>
            <p:cNvPr id="23" name="Shape 23"/>
            <p:cNvSpPr/>
            <p:nvPr/>
          </p:nvSpPr>
          <p:spPr>
            <a:xfrm>
              <a:off x="9685338" y="4460675"/>
              <a:ext cx="1080904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9793428" y="4568764"/>
              <a:ext cx="864722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Shape 25"/>
          <p:cNvSpPr txBox="1"/>
          <p:nvPr>
            <p:ph type="ctrTitle"/>
          </p:nvPr>
        </p:nvSpPr>
        <p:spPr>
          <a:xfrm>
            <a:off x="788670" y="1432223"/>
            <a:ext cx="7593330" cy="3035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6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802385" y="4389119"/>
            <a:ext cx="5918454" cy="10698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812804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7244278" y="4227194"/>
            <a:ext cx="895401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 rot="5400000">
            <a:off x="4681536" y="2395537"/>
            <a:ext cx="5638800" cy="1914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 rot="5400000">
            <a:off x="795336" y="538162"/>
            <a:ext cx="5638800" cy="5629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2121408"/>
            <a:ext cx="7772400" cy="4050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4917989"/>
            <a:ext cx="9144000" cy="1940009"/>
          </a:xfrm>
          <a:prstGeom prst="rect">
            <a:avLst/>
          </a:prstGeom>
          <a:blipFill rotWithShape="1">
            <a:blip r:embed="rId2">
              <a:alphaModFix amt="8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1625345" y="1225295"/>
            <a:ext cx="6960870" cy="3520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6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1624329" y="5020055"/>
            <a:ext cx="6789419" cy="106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0" type="dt"/>
          </p:nvPr>
        </p:nvSpPr>
        <p:spPr>
          <a:xfrm>
            <a:off x="6445251" y="6272785"/>
            <a:ext cx="1983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1636099" y="6272782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grpSp>
        <p:nvGrpSpPr>
          <p:cNvPr id="47" name="Shape 47"/>
          <p:cNvGrpSpPr/>
          <p:nvPr/>
        </p:nvGrpSpPr>
        <p:grpSpPr>
          <a:xfrm>
            <a:off x="633862" y="2430622"/>
            <a:ext cx="914400" cy="914398"/>
            <a:chOff x="9685338" y="4460675"/>
            <a:chExt cx="1080904" cy="1080900"/>
          </a:xfrm>
        </p:grpSpPr>
        <p:sp>
          <p:nvSpPr>
            <p:cNvPr id="48" name="Shape 48"/>
            <p:cNvSpPr/>
            <p:nvPr/>
          </p:nvSpPr>
          <p:spPr>
            <a:xfrm>
              <a:off x="9685338" y="4460675"/>
              <a:ext cx="1080904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9793428" y="4568764"/>
              <a:ext cx="864722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Shape 50"/>
          <p:cNvSpPr txBox="1"/>
          <p:nvPr>
            <p:ph idx="12" type="sldNum"/>
          </p:nvPr>
        </p:nvSpPr>
        <p:spPr>
          <a:xfrm>
            <a:off x="645450" y="2508607"/>
            <a:ext cx="891224" cy="720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2194558"/>
            <a:ext cx="36576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792217" y="2194558"/>
            <a:ext cx="3657600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2048256"/>
            <a:ext cx="3657600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1" i="0" sz="2000" u="none" cap="none" strike="noStrike">
                <a:solidFill>
                  <a:srgbClr val="9E361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85800" y="2743200"/>
            <a:ext cx="3657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4820792" y="2048256"/>
            <a:ext cx="3657600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1" i="0" sz="2000" u="none" cap="none" strike="noStrike">
                <a:solidFill>
                  <a:srgbClr val="9E361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1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4820792" y="2743200"/>
            <a:ext cx="36576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6227805" y="0"/>
            <a:ext cx="2916194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6412230" y="685800"/>
            <a:ext cx="2400300" cy="1737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28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28650" y="685800"/>
            <a:ext cx="5033772" cy="50200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6412230" y="2423158"/>
            <a:ext cx="24003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0" i="0" sz="135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grpSp>
        <p:nvGrpSpPr>
          <p:cNvPr id="72" name="Shape 72"/>
          <p:cNvGrpSpPr/>
          <p:nvPr/>
        </p:nvGrpSpPr>
        <p:grpSpPr>
          <a:xfrm>
            <a:off x="8522664" y="6255257"/>
            <a:ext cx="393191" cy="393191"/>
            <a:chOff x="8532189" y="5068823"/>
            <a:chExt cx="393191" cy="393191"/>
          </a:xfrm>
        </p:grpSpPr>
        <p:sp>
          <p:nvSpPr>
            <p:cNvPr id="73" name="Shape 73"/>
            <p:cNvSpPr/>
            <p:nvPr/>
          </p:nvSpPr>
          <p:spPr>
            <a:xfrm>
              <a:off x="8532189" y="5068823"/>
              <a:ext cx="393191" cy="393191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8568764" y="5105400"/>
              <a:ext cx="320038" cy="32003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Shape 75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6227805" y="0"/>
            <a:ext cx="2916194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>
            <p:ph type="title"/>
          </p:nvPr>
        </p:nvSpPr>
        <p:spPr>
          <a:xfrm>
            <a:off x="6412230" y="685800"/>
            <a:ext cx="2400300" cy="173735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28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81" name="Shape 81"/>
          <p:cNvSpPr/>
          <p:nvPr>
            <p:ph idx="2" type="pic"/>
          </p:nvPr>
        </p:nvSpPr>
        <p:spPr>
          <a:xfrm>
            <a:off x="0" y="0"/>
            <a:ext cx="6227803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412230" y="2423158"/>
            <a:ext cx="2400300" cy="3291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  <a:defRPr b="0" i="0" sz="135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1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Font typeface="Noto Sans Symbols"/>
              <a:buNone/>
              <a:defRPr b="0" i="0" sz="9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grpSp>
        <p:nvGrpSpPr>
          <p:cNvPr id="83" name="Shape 83"/>
          <p:cNvGrpSpPr/>
          <p:nvPr/>
        </p:nvGrpSpPr>
        <p:grpSpPr>
          <a:xfrm>
            <a:off x="8522664" y="6255257"/>
            <a:ext cx="393191" cy="393191"/>
            <a:chOff x="8532189" y="5068823"/>
            <a:chExt cx="393191" cy="393191"/>
          </a:xfrm>
        </p:grpSpPr>
        <p:sp>
          <p:nvSpPr>
            <p:cNvPr id="84" name="Shape 84"/>
            <p:cNvSpPr/>
            <p:nvPr/>
          </p:nvSpPr>
          <p:spPr>
            <a:xfrm>
              <a:off x="8532189" y="5068823"/>
              <a:ext cx="393191" cy="393191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8568764" y="5105400"/>
              <a:ext cx="320038" cy="32003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Shape 86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 rot="5400000">
            <a:off x="2546602" y="260602"/>
            <a:ext cx="4050791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8D8D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8522664" y="6255257"/>
            <a:ext cx="393191" cy="393191"/>
            <a:chOff x="8532189" y="5068823"/>
            <a:chExt cx="393191" cy="393191"/>
          </a:xfrm>
        </p:grpSpPr>
        <p:sp>
          <p:nvSpPr>
            <p:cNvPr id="11" name="Shape 11"/>
            <p:cNvSpPr/>
            <p:nvPr/>
          </p:nvSpPr>
          <p:spPr>
            <a:xfrm>
              <a:off x="8532189" y="5068823"/>
              <a:ext cx="393191" cy="393191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8568764" y="5105400"/>
              <a:ext cx="320038" cy="32003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Shape 13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  <a:defRPr b="0" i="0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>
              <a:spcBef>
                <a:spcPts val="0"/>
              </a:spcBef>
              <a:buFont typeface="Arial"/>
              <a:buNone/>
              <a:defRPr sz="1800"/>
            </a:lvl2pPr>
            <a:lvl3pPr indent="0" lvl="2">
              <a:spcBef>
                <a:spcPts val="0"/>
              </a:spcBef>
              <a:buFont typeface="Arial"/>
              <a:buNone/>
              <a:defRPr sz="1800"/>
            </a:lvl3pPr>
            <a:lvl4pPr indent="0" lvl="3">
              <a:spcBef>
                <a:spcPts val="0"/>
              </a:spcBef>
              <a:buFont typeface="Arial"/>
              <a:buNone/>
              <a:defRPr sz="1800"/>
            </a:lvl4pPr>
            <a:lvl5pPr indent="0" lvl="4">
              <a:spcBef>
                <a:spcPts val="0"/>
              </a:spcBef>
              <a:buFont typeface="Arial"/>
              <a:buNone/>
              <a:defRPr sz="1800"/>
            </a:lvl5pPr>
            <a:lvl6pPr indent="0" lvl="5">
              <a:spcBef>
                <a:spcPts val="0"/>
              </a:spcBef>
              <a:buFont typeface="Arial"/>
              <a:buNone/>
              <a:defRPr sz="1800"/>
            </a:lvl6pPr>
            <a:lvl7pPr indent="0" lvl="6">
              <a:spcBef>
                <a:spcPts val="0"/>
              </a:spcBef>
              <a:buFont typeface="Arial"/>
              <a:buNone/>
              <a:defRPr sz="1800"/>
            </a:lvl7pPr>
            <a:lvl8pPr indent="0" lvl="7">
              <a:spcBef>
                <a:spcPts val="0"/>
              </a:spcBef>
              <a:buFont typeface="Arial"/>
              <a:buNone/>
              <a:defRPr sz="1800"/>
            </a:lvl8pPr>
            <a:lvl9pPr indent="0" lvl="8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685800" y="2121408"/>
            <a:ext cx="7772400" cy="4050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667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4444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22859" lvl="2" marL="73152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30478" lvl="3" marL="100583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25400" lvl="4" marL="128016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78539" lvl="5" marL="16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73738" lvl="6" marL="1899999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68939" lvl="7" marL="22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76839" lvl="8" marL="2500000" marR="0" rtl="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0" type="dt"/>
          </p:nvPr>
        </p:nvSpPr>
        <p:spPr>
          <a:xfrm>
            <a:off x="5992367" y="6272785"/>
            <a:ext cx="24551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Font typeface="Rokkitt"/>
              <a:buNone/>
              <a:defRPr b="0" i="0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Rokkitt"/>
              <a:buNone/>
              <a:defRPr b="0" i="0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png"/><Relationship Id="rId4" Type="http://schemas.openxmlformats.org/officeDocument/2006/relationships/image" Target="../media/image01.png"/><Relationship Id="rId5" Type="http://schemas.openxmlformats.org/officeDocument/2006/relationships/image" Target="../media/image02.png"/><Relationship Id="rId6" Type="http://schemas.openxmlformats.org/officeDocument/2006/relationships/image" Target="../media/image0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jp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png"/><Relationship Id="rId4" Type="http://schemas.openxmlformats.org/officeDocument/2006/relationships/image" Target="../media/image15.png"/><Relationship Id="rId5" Type="http://schemas.openxmlformats.org/officeDocument/2006/relationships/image" Target="../media/image0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png"/><Relationship Id="rId4" Type="http://schemas.openxmlformats.org/officeDocument/2006/relationships/image" Target="../media/image10.jpg"/><Relationship Id="rId5" Type="http://schemas.openxmlformats.org/officeDocument/2006/relationships/image" Target="../media/image14.jpg"/><Relationship Id="rId6" Type="http://schemas.openxmlformats.org/officeDocument/2006/relationships/image" Target="../media/image0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03.jp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3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0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0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sotech-imdb.weebly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jpg"/><Relationship Id="rId4" Type="http://schemas.openxmlformats.org/officeDocument/2006/relationships/hyperlink" Target="https://www.kaggle.com/deepmatrix/imdb-5000-movie-dataset" TargetMode="External"/><Relationship Id="rId5" Type="http://schemas.openxmlformats.org/officeDocument/2006/relationships/hyperlink" Target="http://www.boxofficemojo.com/alltime/domestic.htm" TargetMode="External"/><Relationship Id="rId6" Type="http://schemas.openxmlformats.org/officeDocument/2006/relationships/hyperlink" Target="http://www.boxofficemojo.com/alltime/domestic.ht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07.png"/><Relationship Id="rId5" Type="http://schemas.openxmlformats.org/officeDocument/2006/relationships/image" Target="../media/image12.png"/><Relationship Id="rId6" Type="http://schemas.openxmlformats.org/officeDocument/2006/relationships/image" Target="../media/image0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-5715" y="0"/>
            <a:ext cx="915543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14082" l="0" r="-1" t="0"/>
          <a:stretch/>
        </p:blipFill>
        <p:spPr>
          <a:xfrm>
            <a:off x="20" y="0"/>
            <a:ext cx="9143980" cy="68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0" y="4242817"/>
            <a:ext cx="9144000" cy="2625015"/>
          </a:xfrm>
          <a:prstGeom prst="rect">
            <a:avLst/>
          </a:prstGeom>
          <a:blipFill rotWithShape="1">
            <a:blip r:embed="rId4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grpSp>
        <p:nvGrpSpPr>
          <p:cNvPr id="107" name="Shape 107"/>
          <p:cNvGrpSpPr/>
          <p:nvPr/>
        </p:nvGrpSpPr>
        <p:grpSpPr>
          <a:xfrm>
            <a:off x="7641831" y="5248281"/>
            <a:ext cx="914400" cy="914398"/>
            <a:chOff x="9685338" y="4460675"/>
            <a:chExt cx="1080904" cy="1080900"/>
          </a:xfrm>
        </p:grpSpPr>
        <p:sp>
          <p:nvSpPr>
            <p:cNvPr id="108" name="Shape 108"/>
            <p:cNvSpPr/>
            <p:nvPr/>
          </p:nvSpPr>
          <p:spPr>
            <a:xfrm>
              <a:off x="9685338" y="4460675"/>
              <a:ext cx="1080904" cy="1080900"/>
            </a:xfrm>
            <a:prstGeom prst="ellipse">
              <a:avLst/>
            </a:prstGeom>
            <a:blipFill rotWithShape="1">
              <a:blip r:embed="rId5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kkitt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9793428" y="4568764"/>
              <a:ext cx="864722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Rokkitt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Shape 110"/>
          <p:cNvSpPr txBox="1"/>
          <p:nvPr>
            <p:ph type="ctrTitle"/>
          </p:nvPr>
        </p:nvSpPr>
        <p:spPr>
          <a:xfrm>
            <a:off x="796670" y="3124200"/>
            <a:ext cx="6814455" cy="26862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PREDICTING THE NEXT </a:t>
            </a:r>
            <a:b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BLOCKBUSTER MOVIE</a:t>
            </a:r>
          </a:p>
        </p:txBody>
      </p:sp>
      <p:sp>
        <p:nvSpPr>
          <p:cNvPr id="111" name="Shape 111"/>
          <p:cNvSpPr txBox="1"/>
          <p:nvPr>
            <p:ph idx="1" type="subTitle"/>
          </p:nvPr>
        </p:nvSpPr>
        <p:spPr>
          <a:xfrm>
            <a:off x="802385" y="5790944"/>
            <a:ext cx="7262522" cy="949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Team: SoTech</a:t>
            </a: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Group members: Chun Yang, Deepa Rama Hegde, Jing Wang, Kshitij Kulkarni, Peipei Han, Sheng Ming, Si Lu Liu, Snigdha Goel, Vijaya Lakshmi Tulasi Pali, Xueting Yan, Yu Dong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565335" y="2799386"/>
            <a:ext cx="51053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785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DSO 510 Project 2 Phase 5</a:t>
            </a: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53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1" y="0"/>
            <a:ext cx="2063482" cy="72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2" type="sldNum"/>
          </p:nvPr>
        </p:nvSpPr>
        <p:spPr>
          <a:xfrm>
            <a:off x="7663685" y="5385442"/>
            <a:ext cx="895401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187" name="Shape 187"/>
          <p:cNvSpPr txBox="1"/>
          <p:nvPr>
            <p:ph type="title"/>
          </p:nvPr>
        </p:nvSpPr>
        <p:spPr>
          <a:xfrm>
            <a:off x="402671" y="857254"/>
            <a:ext cx="6666078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rIns="68550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LINEAR REGRESSION</a:t>
            </a:r>
            <a:b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CA" sz="28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IMDB Rating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02671" y="2092681"/>
            <a:ext cx="4691294" cy="30381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rIns="68550" tIns="342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2343"/>
              <a:buFont typeface="Noto Sans Symbols"/>
              <a:buChar char="▪"/>
            </a:pPr>
            <a:r>
              <a:rPr b="0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Duration, Facebook Likes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2343"/>
              <a:buFont typeface="Noto Sans Symbols"/>
              <a:buChar char="▪"/>
            </a:pPr>
            <a:r>
              <a:rPr b="0" i="0" lang="en-CA" sz="1400" u="none" cap="none" strike="noStrike">
                <a:solidFill>
                  <a:srgbClr val="0070C0"/>
                </a:solidFill>
                <a:latin typeface="Rokkitt"/>
                <a:ea typeface="Rokkitt"/>
                <a:cs typeface="Rokkitt"/>
                <a:sym typeface="Rokkitt"/>
              </a:rPr>
              <a:t>Face number in poster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2343"/>
              <a:buFont typeface="Noto Sans Symbols"/>
              <a:buChar char="▪"/>
            </a:pPr>
            <a:r>
              <a:rPr b="0" i="0" lang="en-CA" sz="1400" u="none" cap="none" strike="sng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Inflation adjusted Budget</a:t>
            </a:r>
          </a:p>
          <a:p>
            <a:pPr indent="-6351" lvl="0" marL="10795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963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2343"/>
              <a:buFont typeface="Noto Sans Symbols"/>
              <a:buChar char="▪"/>
            </a:pP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Genre                                   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Drama   </a:t>
            </a:r>
            <a:r>
              <a:rPr b="0" i="0" lang="en-CA" sz="140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       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Rokkitt"/>
                <a:ea typeface="Rokkitt"/>
                <a:cs typeface="Rokkitt"/>
                <a:sym typeface="Rokkitt"/>
              </a:rPr>
              <a:t> Thrillers  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6434"/>
              <a:buFont typeface="Noto Sans Symbols"/>
              <a:buChar char="▪"/>
            </a:pP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Production Company        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Walt Disney</a:t>
            </a:r>
            <a:r>
              <a:rPr b="0" i="0" lang="en-CA" sz="140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 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Rokkitt"/>
                <a:ea typeface="Rokkitt"/>
                <a:cs typeface="Rokkitt"/>
                <a:sym typeface="Rokkitt"/>
              </a:rPr>
              <a:t>Non-top 6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ct val="86434"/>
              <a:buFont typeface="Noto Sans Symbols"/>
              <a:buChar char="▪"/>
            </a:pP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Season                                  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Fall</a:t>
            </a:r>
            <a:r>
              <a:rPr b="0" i="0" lang="en-CA" sz="140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                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Rokkitt"/>
                <a:ea typeface="Rokkitt"/>
                <a:cs typeface="Rokkitt"/>
                <a:sym typeface="Rokkitt"/>
              </a:rPr>
              <a:t>Winter</a:t>
            </a:r>
          </a:p>
          <a:p>
            <a:pPr indent="-6351" lvl="0" marL="10795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1" lvl="0" marL="10795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Adjusted R-square: 0.2436</a:t>
            </a:r>
          </a:p>
          <a:p>
            <a:pPr indent="-6351" lvl="0" marL="10795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5367617" y="4829410"/>
            <a:ext cx="3054243" cy="9399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ct val="25000"/>
              <a:buFont typeface="Arial"/>
              <a:buNone/>
            </a:pPr>
            <a:r>
              <a:rPr b="1" i="0" lang="en-CA" sz="10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Top 6 Production Companies: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1.Warner Bros   2.Walt Disney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3.Sony Pictures 4.20th Century Fox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5.Universal         6.Paramount Pictures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4080" y="1923868"/>
            <a:ext cx="3729338" cy="27095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47613" y="4822028"/>
            <a:ext cx="4801409" cy="181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 Model: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IMDB score = 4.90 + 0.01 duration – 0.17 Action – 0.22 Thriller – 0.13 Comedy – 0.12 Romance + 0.41 Drama + 0.00004 director_facebook_likes + 0.00005 * actor1_fb_likes + 0.00006 * actor2_fb_likes + 0.00008 * actor3_fb_likes – 0.00005 cast_total_fb_likes – 0.05 * facenumber_in_poster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266700" y="1015546"/>
            <a:ext cx="800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ROC Curve</a:t>
            </a:r>
          </a:p>
        </p:txBody>
      </p:sp>
      <p:pic>
        <p:nvPicPr>
          <p:cNvPr descr="Screen Shot 2016-10-19 at 1.57.34 PM.png"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1348" y="964225"/>
            <a:ext cx="3710949" cy="5020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19 at 1.55.05 PM.png" id="200" name="Shape 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" y="1973325"/>
            <a:ext cx="4794774" cy="3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664137" y="1278121"/>
            <a:ext cx="800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RPM</a:t>
            </a:r>
          </a:p>
        </p:txBody>
      </p:sp>
      <p:pic>
        <p:nvPicPr>
          <p:cNvPr descr="Screen Shot 2016-10-19 at 2.04.47 PM.png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63" y="2307973"/>
            <a:ext cx="5830872" cy="345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9170" y="819908"/>
            <a:ext cx="1733910" cy="2172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0835" y="2992823"/>
            <a:ext cx="2217449" cy="273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ctrTitle"/>
          </p:nvPr>
        </p:nvSpPr>
        <p:spPr>
          <a:xfrm>
            <a:off x="788670" y="1432223"/>
            <a:ext cx="7593330" cy="3035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6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Worldwide Gross Boxoffice Analysis</a:t>
            </a: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7244278" y="4227194"/>
            <a:ext cx="895401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23" name="Shape 223"/>
          <p:cNvSpPr txBox="1"/>
          <p:nvPr/>
        </p:nvSpPr>
        <p:spPr>
          <a:xfrm>
            <a:off x="-21200" y="3943978"/>
            <a:ext cx="4010099" cy="14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  </a:t>
            </a: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r>
              <a:rPr b="1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Duration: </a:t>
            </a: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A length of 80 to 150 minutes is ideal</a:t>
            </a:r>
          </a:p>
          <a:p>
            <a:pPr indent="-8127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1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Released Month: </a:t>
            </a: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Summer attracts more people</a:t>
            </a:r>
          </a:p>
          <a:p>
            <a:pPr indent="-81279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Rokkitt"/>
              <a:buNone/>
            </a:pPr>
            <a:r>
              <a:rPr b="1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Budget</a:t>
            </a:r>
            <a:r>
              <a:rPr b="1" i="0" lang="en-CA" sz="1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 is especially stronger correlated to gross: Generally, the more you invest, more people will be attracted and go to see the movie!</a:t>
            </a:r>
          </a:p>
        </p:txBody>
      </p:sp>
      <p:pic>
        <p:nvPicPr>
          <p:cNvPr descr="Screen Shot 2016-10-05 at 4.28.09 PM.png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8900" y="1952625"/>
            <a:ext cx="2444773" cy="183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05 at 4.51.32 PM.png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941" y="2146830"/>
            <a:ext cx="2762370" cy="182046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120500" y="717375"/>
            <a:ext cx="6713999" cy="104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CORRELATION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05 at 4.28.21 PM.png" id="228" name="Shape 2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3675" y="3792025"/>
            <a:ext cx="2444775" cy="1837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05 at 4.58.18 PM.png" id="229" name="Shape 2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3675" y="1952625"/>
            <a:ext cx="2447726" cy="18277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1" type="body"/>
          </p:nvPr>
        </p:nvSpPr>
        <p:spPr>
          <a:xfrm>
            <a:off x="114250" y="1171725"/>
            <a:ext cx="9029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Adjusted Worldwide Gross ~ Duration/Budget/FaceNum/Released Month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88900" y="3780348"/>
            <a:ext cx="2444773" cy="184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114250" y="1171725"/>
            <a:ext cx="79146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Adjusted Worldwide Gross ~ Facebook Likes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54950" y="4204625"/>
            <a:ext cx="3222300" cy="19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81279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All positive related, however, Movie FB likes has the most strong correlation with gross- </a:t>
            </a:r>
            <a:r>
              <a:rPr b="1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Rather than choosing the most hot-topic actors/directors, enough</a:t>
            </a: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r>
              <a:rPr b="1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promotions and marketing of movie itself</a:t>
            </a:r>
            <a:r>
              <a:rPr b="0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r>
              <a:rPr b="1" i="0" lang="en-CA" sz="14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on Social Media </a:t>
            </a:r>
            <a:r>
              <a:rPr b="1" i="0" lang="en-CA" sz="1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is most crucial! </a:t>
            </a:r>
          </a:p>
        </p:txBody>
      </p:sp>
      <p:pic>
        <p:nvPicPr>
          <p:cNvPr descr="Screen Shot 2016-10-05 at 4.42.15 PM.png" id="239" name="Shape 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25" y="2020200"/>
            <a:ext cx="2894523" cy="2184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0-05 at 4.46.16 PM.png" id="240" name="Shape 2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3500" y="2000023"/>
            <a:ext cx="5189349" cy="388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>
            <p:ph type="title"/>
          </p:nvPr>
        </p:nvSpPr>
        <p:spPr>
          <a:xfrm>
            <a:off x="120500" y="717375"/>
            <a:ext cx="6713999" cy="1041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CORRELATION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355200" y="990600"/>
            <a:ext cx="6563703" cy="120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rIns="68550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15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LINEAR REGRESSION</a:t>
            </a:r>
            <a:br>
              <a:rPr b="0" i="0" lang="en-CA" sz="315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CA" sz="27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INFLATION ADJUSTED </a:t>
            </a:r>
            <a:br>
              <a:rPr b="0" i="0" lang="en-CA" sz="27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CA" sz="27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WORLDWIDE GROSS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355200" y="2082003"/>
            <a:ext cx="5829299" cy="34381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rIns="68550" tIns="34275">
            <a:noAutofit/>
          </a:bodyPr>
          <a:lstStyle/>
          <a:p>
            <a:pPr indent="-272415" lvl="1" marL="46291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Duration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Director/Cast Facebook likes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Adjusted Budget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Actor Facebook likes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0070C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Face number in poster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CA" sz="1200" u="none" cap="none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Country, Language, Content rating</a:t>
            </a:r>
          </a:p>
          <a:p>
            <a:pPr indent="-272415" lvl="1" marL="462915" marR="0" rtl="0" algn="l">
              <a:lnSpc>
                <a:spcPct val="7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2415" lvl="1" marL="462915" marR="0" rtl="0" algn="l">
              <a:lnSpc>
                <a:spcPct val="7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84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160" lvl="0" marL="137160" marR="0" rtl="0" algn="l">
              <a:lnSpc>
                <a:spcPct val="7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Genre                           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Romance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Thrillers</a:t>
            </a:r>
            <a:r>
              <a:rPr b="0" i="0" lang="en-CA" sz="1400" u="none" cap="none" strike="noStrike">
                <a:solidFill>
                  <a:srgbClr val="9E3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 Company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Sony Pictures</a:t>
            </a:r>
            <a:r>
              <a:rPr b="0" i="0" lang="en-CA" sz="1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Non-top 6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Season                              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Summer</a:t>
            </a:r>
            <a:r>
              <a:rPr b="0" i="0" lang="en-CA" sz="14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r>
              <a:rPr b="0" i="0" lang="en-CA" sz="1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Fall</a:t>
            </a:r>
          </a:p>
          <a:p>
            <a:pPr indent="-6351" lvl="0" marL="1079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84" u="none" cap="none" strike="sng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1" lvl="0" marL="1079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7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1" lvl="0" marL="10795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Adjusted R-square: 0.4530</a:t>
            </a:r>
          </a:p>
          <a:p>
            <a:pPr indent="-137160" lvl="0" marL="137160" marR="0" rtl="0" algn="l">
              <a:lnSpc>
                <a:spcPct val="7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938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 txBox="1"/>
          <p:nvPr/>
        </p:nvSpPr>
        <p:spPr>
          <a:xfrm>
            <a:off x="150322" y="5408639"/>
            <a:ext cx="83330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Gross Box office = - -461237808 +duration * 1242067+genres_Romance * 11540499 -genres_action * 6464632-genres_Thriller*12445688-genres_comedy* 4892004 –genres_Drama* 33899154 +director_fb_likes *2303.7-actor_1_fb_likes*13493-actor_2_fb_likes*12254-actor_3_fb_likes*13673+ cast_total_fb_likes*13366+ movie_fb_likes*1565-facenumber_in_poster*4244708+Adjusted_production_budget*2.33+Warner Bros*30818446+Walt disney*151676360+Sony Pictures * 177701456+20</a:t>
            </a:r>
            <a:r>
              <a:rPr b="0" baseline="30000" i="0" lang="en-C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C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Century Fox * 49256845+Universal* 49284569+Paramount* 100215142-Season_Fall* 12325594+Season_Spring* 3429161+Season_Summer* 17088628</a:t>
            </a:r>
          </a:p>
        </p:txBody>
      </p:sp>
      <p:pic>
        <p:nvPicPr>
          <p:cNvPr id="252" name="Shape 252"/>
          <p:cNvPicPr preferRelativeResize="0"/>
          <p:nvPr/>
        </p:nvPicPr>
        <p:blipFill rotWithShape="1">
          <a:blip r:embed="rId4">
            <a:alphaModFix/>
          </a:blip>
          <a:srcRect b="12514" l="619" r="0" t="0"/>
          <a:stretch/>
        </p:blipFill>
        <p:spPr>
          <a:xfrm>
            <a:off x="6085489" y="457222"/>
            <a:ext cx="2877914" cy="3247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 rotWithShape="1">
          <a:blip r:embed="rId5">
            <a:alphaModFix/>
          </a:blip>
          <a:srcRect b="-73220" l="0" r="0" t="81645"/>
          <a:stretch/>
        </p:blipFill>
        <p:spPr>
          <a:xfrm>
            <a:off x="6069662" y="3705119"/>
            <a:ext cx="2877914" cy="300413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685800" y="4002087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br>
              <a:rPr b="0" i="0" lang="en-CA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60" name="Shape 260"/>
          <p:cNvSpPr txBox="1"/>
          <p:nvPr>
            <p:ph type="title"/>
          </p:nvPr>
        </p:nvSpPr>
        <p:spPr>
          <a:xfrm>
            <a:off x="685800" y="1525521"/>
            <a:ext cx="800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ROC Curve</a:t>
            </a: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26541" l="30382" r="35669" t="29938"/>
          <a:stretch/>
        </p:blipFill>
        <p:spPr>
          <a:xfrm>
            <a:off x="214791" y="2655297"/>
            <a:ext cx="4238625" cy="305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4">
            <a:alphaModFix/>
          </a:blip>
          <a:srcRect b="15122" l="5729" r="48438" t="11111"/>
          <a:stretch/>
        </p:blipFill>
        <p:spPr>
          <a:xfrm>
            <a:off x="4775958" y="2655297"/>
            <a:ext cx="4311511" cy="305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664137" y="1278121"/>
            <a:ext cx="800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RPM</a:t>
            </a:r>
          </a:p>
        </p:txBody>
      </p:sp>
      <p:pic>
        <p:nvPicPr>
          <p:cNvPr id="270" name="Shape 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8" y="2394488"/>
            <a:ext cx="5017565" cy="297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5046" y="1852333"/>
            <a:ext cx="1761098" cy="3765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0039" y="1852332"/>
            <a:ext cx="1652596" cy="3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3" y="1111025"/>
            <a:ext cx="3913116" cy="27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70303" y="3858532"/>
            <a:ext cx="266064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IMDB ANOVA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278492" y="5452839"/>
            <a:ext cx="24524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IMDB Linear Regression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4496" y="3986891"/>
            <a:ext cx="5388850" cy="265101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1481958" y="189185"/>
            <a:ext cx="634824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SAS Macro Programs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120" name="Shape 120"/>
          <p:cNvSpPr txBox="1"/>
          <p:nvPr/>
        </p:nvSpPr>
        <p:spPr>
          <a:xfrm>
            <a:off x="626300" y="1382404"/>
            <a:ext cx="8018744" cy="3164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Our Terrific Website: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okkitt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b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b="0" i="0" lang="en-CA" sz="4800" u="sng" cap="none" strike="noStrike">
                <a:solidFill>
                  <a:schemeClr val="hlink"/>
                </a:solidFill>
                <a:latin typeface="Rokkitt"/>
                <a:ea typeface="Rokkitt"/>
                <a:cs typeface="Rokkitt"/>
                <a:sym typeface="Rokkitt"/>
                <a:hlinkClick r:id="rId3"/>
              </a:rPr>
              <a:t>http://sotech-imdb.weebly.com/</a:t>
            </a:r>
            <a:r>
              <a:rPr b="0" i="0" lang="en-CA" sz="4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71" y="1664607"/>
            <a:ext cx="5091492" cy="287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/>
        </p:nvSpPr>
        <p:spPr>
          <a:xfrm>
            <a:off x="85271" y="4825012"/>
            <a:ext cx="2895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IMDB Score RPM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8669" y="127906"/>
            <a:ext cx="3252925" cy="522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6407930" y="5425214"/>
            <a:ext cx="19594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IMDB Gross RPM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299" name="Shape 299"/>
          <p:cNvSpPr txBox="1"/>
          <p:nvPr>
            <p:ph type="title"/>
          </p:nvPr>
        </p:nvSpPr>
        <p:spPr>
          <a:xfrm>
            <a:off x="185165" y="831807"/>
            <a:ext cx="8001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Recommendations</a:t>
            </a: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 txBox="1"/>
          <p:nvPr/>
        </p:nvSpPr>
        <p:spPr>
          <a:xfrm>
            <a:off x="413764" y="2038707"/>
            <a:ext cx="7772400" cy="4050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If you want a high IMDB score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Longer duration, popular directors and actors, fewer faces in the poster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Budget doesn’t have much impact on the score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Make a Drama and release in Fall!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Get Walt Disney to produce your movie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If you want a high gross boxoffice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Medium duration, popular directors, fewer faces in the poster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Do spend more budget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Make a Romantic movie and release in Summer!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Get Sony Pictures to produce your movie</a:t>
            </a:r>
          </a:p>
          <a:p>
            <a:pPr indent="-1905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ctrTitle"/>
          </p:nvPr>
        </p:nvSpPr>
        <p:spPr>
          <a:xfrm>
            <a:off x="788670" y="1432223"/>
            <a:ext cx="7593330" cy="3035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6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-THE END-</a:t>
            </a:r>
          </a:p>
        </p:txBody>
      </p:sp>
      <p:sp>
        <p:nvSpPr>
          <p:cNvPr id="307" name="Shape 307"/>
          <p:cNvSpPr txBox="1"/>
          <p:nvPr>
            <p:ph idx="1" type="subTitle"/>
          </p:nvPr>
        </p:nvSpPr>
        <p:spPr>
          <a:xfrm>
            <a:off x="802385" y="4389119"/>
            <a:ext cx="5918454" cy="1069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Thank you!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7244278" y="4227194"/>
            <a:ext cx="895401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175364" y="44852"/>
            <a:ext cx="6344726" cy="84624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Google Analytics</a:t>
            </a:r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" y="2225969"/>
            <a:ext cx="2543883" cy="289450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175364" y="6455346"/>
            <a:ext cx="24425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Updated: 11:00 AM 11/03</a:t>
            </a:r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9540" y="891101"/>
            <a:ext cx="6403864" cy="5872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GOAL DEFINITION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2121408"/>
            <a:ext cx="7772400" cy="4050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Business Goal</a:t>
            </a:r>
          </a:p>
          <a:p>
            <a:pPr indent="-182880" lvl="0" marL="18288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5079" lvl="0" marL="182880" marR="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1) Create a model to predict the success of a new movie before its release in terms of box office gross collection and IMDB rating, on the basis of historic data. </a:t>
            </a:r>
          </a:p>
          <a:p>
            <a:pPr indent="-190500" lvl="1" marL="45720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5079" lvl="0" marL="182880" marR="0" rtl="0" algn="just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Noto Sans Symbols"/>
              <a:buNone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2) Help film executives maximize return on investment and target audience for marketing accordingly by using the essential features like genres and plot keywords.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240B"/>
              </a:buClr>
              <a:buSzPct val="25000"/>
              <a:buFont typeface="Rokkitt"/>
              <a:buNone/>
            </a:pPr>
            <a:r>
              <a:rPr b="0" i="0" lang="en-CA" sz="1000" u="none" cap="none" strike="noStrike">
                <a:solidFill>
                  <a:srgbClr val="69240B"/>
                </a:solidFill>
                <a:latin typeface="Rokkitt"/>
                <a:ea typeface="Rokkitt"/>
                <a:cs typeface="Rokkitt"/>
                <a:sym typeface="Rokkitt"/>
              </a:rPr>
              <a:t>DSO510 – Team SoTech - Predicting the Next Blockbuster Movie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2" type="sldNum"/>
          </p:nvPr>
        </p:nvSpPr>
        <p:spPr>
          <a:xfrm>
            <a:off x="8483346" y="6272785"/>
            <a:ext cx="4799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-CA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DATA COLLECTION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2022932"/>
            <a:ext cx="7772400" cy="4050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Data Sources：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sng" cap="none" strike="noStrike">
                <a:solidFill>
                  <a:schemeClr val="hlink"/>
                </a:solidFill>
                <a:latin typeface="Rokkitt"/>
                <a:ea typeface="Rokkitt"/>
                <a:cs typeface="Rokkitt"/>
                <a:sym typeface="Rokkitt"/>
                <a:hlinkClick r:id="rId4"/>
              </a:rPr>
              <a:t>https://www.kaggle.com/deepmatrix/imdb-5000-movie-dataset</a:t>
            </a:r>
          </a:p>
          <a:p>
            <a:pPr indent="-185419" lvl="2" marL="7315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A Kaggle dataset of 5000+ movies and 28 related attributes gathered from IMDB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sng" cap="none" strike="noStrike">
                <a:solidFill>
                  <a:schemeClr val="hlink"/>
                </a:solidFill>
                <a:latin typeface="Rokkitt"/>
                <a:ea typeface="Rokkitt"/>
                <a:cs typeface="Rokkitt"/>
                <a:sym typeface="Rokkitt"/>
                <a:hlinkClick r:id="rId5"/>
              </a:rPr>
              <a:t>http://www.boxofficemojo.com/alltime/domestic.htm</a:t>
            </a:r>
          </a:p>
          <a:p>
            <a:pPr indent="-185419" lvl="2" marL="7315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The Box Office Mojo website mainly provided us with monetary values for movies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sng" cap="none" strike="noStrike">
                <a:solidFill>
                  <a:schemeClr val="hlink"/>
                </a:solidFill>
                <a:latin typeface="Rokkitt"/>
                <a:ea typeface="Rokkitt"/>
                <a:cs typeface="Rokkitt"/>
                <a:sym typeface="Rokkitt"/>
                <a:hlinkClick r:id="rId6"/>
              </a:rPr>
              <a:t>http://www.the-numbers.com/movies</a:t>
            </a:r>
          </a:p>
          <a:p>
            <a:pPr indent="-185419" lvl="2" marL="7315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Production company for each movie</a:t>
            </a:r>
          </a:p>
          <a:p>
            <a:pPr indent="-185419" lvl="2" marL="7315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6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Rankings of movie gross, production company market share and popularity of each genre and etc.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685800" y="48079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Variables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1983227"/>
            <a:ext cx="7797545" cy="4472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Dependent Variable: 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IMDB rating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Worldwide gross boxoffice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182880" lvl="0" marL="18288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Calculated Dependent Variable: 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IMDB rating level (high/low)</a:t>
            </a:r>
          </a:p>
          <a:p>
            <a:pPr indent="-190500" lvl="1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24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Inflation-adjusted boxoffice</a:t>
            </a:r>
          </a:p>
          <a:p>
            <a:pPr indent="-81279" lvl="0" marL="18288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54" name="Shape 154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85800" y="484631"/>
            <a:ext cx="7772400" cy="1609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VARIABLE DEFINITIONS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2677" y="1715338"/>
            <a:ext cx="7898642" cy="50351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82880" lvl="0" marL="18288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Independent variables classified into 3 categories:</a:t>
            </a:r>
          </a:p>
          <a:p>
            <a:pPr indent="-182880" lvl="0" marL="182880" marR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indent="-350519" lvl="1" marL="61722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1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Movie attribute variables include: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Categorical: country, language, content rating, </a:t>
            </a:r>
            <a:r>
              <a:rPr b="0" i="0" lang="en-CA" sz="1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Booleans variables of popular genres</a:t>
            </a: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, </a:t>
            </a:r>
            <a:r>
              <a:rPr b="0" i="0" lang="en-CA" sz="1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Booleans variables of top 6 production company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Numerical:  movie duration </a:t>
            </a:r>
          </a:p>
          <a:p>
            <a:pPr indent="-350519" lvl="1" marL="6172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1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Social media related variables include: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Categorical: names of director and actor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Numerical: number of reviews from critics and users, number of voted users, facebook likes, face number on poster</a:t>
            </a:r>
          </a:p>
          <a:p>
            <a:pPr indent="-350519" lvl="1" marL="61722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1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Production related variables include: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Categorical: release date, </a:t>
            </a:r>
            <a:r>
              <a:rPr b="0" i="0" lang="en-CA" sz="1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release season</a:t>
            </a: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, release year</a:t>
            </a:r>
          </a:p>
          <a:p>
            <a:pPr indent="-345439" lvl="2" marL="891539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9E3611"/>
              </a:buClr>
              <a:buSzPct val="85000"/>
              <a:buFont typeface="Noto Sans Symbols"/>
              <a:buChar char="▪"/>
            </a:pP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Numerical: production budget, </a:t>
            </a:r>
            <a:r>
              <a:rPr b="0" i="0" lang="en-CA" sz="1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inflation adjusted production budget</a:t>
            </a:r>
            <a:r>
              <a:rPr b="0" i="0" lang="en-CA" sz="18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,</a:t>
            </a:r>
            <a:r>
              <a:rPr b="0" i="0" lang="en-CA" sz="180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 ROI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" y="0"/>
            <a:ext cx="2063482" cy="722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805543" y="5976257"/>
            <a:ext cx="4114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Times New Roman"/>
              <a:buNone/>
            </a:pPr>
            <a:r>
              <a:rPr b="0" i="0" lang="en-CA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i="0" lang="en-CA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red: calculated variables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ctrTitle"/>
          </p:nvPr>
        </p:nvSpPr>
        <p:spPr>
          <a:xfrm>
            <a:off x="788670" y="1432223"/>
            <a:ext cx="7593330" cy="303580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Rokkitt"/>
              <a:buNone/>
            </a:pPr>
            <a:r>
              <a:rPr b="0" i="0" lang="en-CA" sz="6400" u="none" cap="none" strike="noStrike">
                <a:solidFill>
                  <a:srgbClr val="000000"/>
                </a:solidFill>
                <a:latin typeface="Rokkitt"/>
                <a:ea typeface="Rokkitt"/>
                <a:cs typeface="Rokkitt"/>
                <a:sym typeface="Rokkitt"/>
              </a:rPr>
              <a:t>IMDB Score Analysis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7244278" y="4227194"/>
            <a:ext cx="895401" cy="640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28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2" type="sldNum"/>
          </p:nvPr>
        </p:nvSpPr>
        <p:spPr>
          <a:xfrm>
            <a:off x="8483346" y="6272785"/>
            <a:ext cx="4800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kkitt"/>
              <a:buNone/>
            </a:pPr>
            <a:fld id="{00000000-1234-1234-1234-123412341234}" type="slidenum">
              <a:rPr b="1" i="0" lang="en-CA" sz="1100" u="none" cap="none" strike="noStrike">
                <a:solidFill>
                  <a:srgbClr val="FFFFFF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71125" y="857249"/>
            <a:ext cx="77724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okkitt"/>
              <a:buNone/>
            </a:pPr>
            <a:r>
              <a:rPr b="0" i="0" lang="en-CA" sz="42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CORRELATION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E3611"/>
              </a:buClr>
              <a:buSzPct val="25000"/>
              <a:buFont typeface="Rokkitt"/>
              <a:buNone/>
            </a:pPr>
            <a:r>
              <a:rPr b="0" i="0" lang="en-CA" sz="2000" u="none" cap="none" strike="noStrike">
                <a:solidFill>
                  <a:schemeClr val="dk1"/>
                </a:solidFill>
                <a:latin typeface="Rokkitt"/>
                <a:ea typeface="Rokkitt"/>
                <a:cs typeface="Rokkitt"/>
                <a:sym typeface="Rokkitt"/>
              </a:rPr>
              <a:t>IMDB Score ~ Independent Variables</a:t>
            </a: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34400" l="18373" r="46602" t="27346"/>
          <a:stretch/>
        </p:blipFill>
        <p:spPr>
          <a:xfrm>
            <a:off x="5778251" y="1960025"/>
            <a:ext cx="2999174" cy="18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 amt="90000"/>
          </a:blip>
          <a:srcRect b="7141" l="18685" r="18465" t="4032"/>
          <a:stretch/>
        </p:blipFill>
        <p:spPr>
          <a:xfrm>
            <a:off x="137223" y="1960025"/>
            <a:ext cx="5330574" cy="39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5">
            <a:alphaModFix/>
          </a:blip>
          <a:srcRect b="25181" l="18060" r="45854" t="35365"/>
          <a:stretch/>
        </p:blipFill>
        <p:spPr>
          <a:xfrm>
            <a:off x="5778250" y="3892175"/>
            <a:ext cx="3055776" cy="187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1" y="0"/>
            <a:ext cx="2063399" cy="7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